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08" r:id="rId17"/>
    <p:sldId id="309" r:id="rId18"/>
    <p:sldId id="310" r:id="rId19"/>
    <p:sldId id="274" r:id="rId20"/>
    <p:sldId id="283" r:id="rId21"/>
    <p:sldId id="284" r:id="rId22"/>
    <p:sldId id="305" r:id="rId23"/>
    <p:sldId id="306" r:id="rId24"/>
    <p:sldId id="307" r:id="rId25"/>
    <p:sldId id="285" r:id="rId26"/>
    <p:sldId id="286" r:id="rId27"/>
    <p:sldId id="293" r:id="rId28"/>
    <p:sldId id="311" r:id="rId29"/>
    <p:sldId id="304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B54466-B5A3-4255-A942-3E80CC24882A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C2F58B4-AD97-429B-BF9B-B906D2365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59626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AA5EDA1-F259-4FED-8E62-DA61E134E337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F65F5DB-6248-43A4-83F4-F103F7FCE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6159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briefly explore the resources highlighted here.  Start by demonstrating</a:t>
            </a:r>
            <a:r>
              <a:rPr lang="en-US" baseline="0" dirty="0" smtClean="0"/>
              <a:t> the list of databases live.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F5DB-6248-43A4-83F4-F103F7FCE9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6736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 about the databases?  What do your students</a:t>
            </a:r>
            <a:r>
              <a:rPr lang="en-US" baseline="0" dirty="0" smtClean="0"/>
              <a:t> struggle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F5DB-6248-43A4-83F4-F103F7FCE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1962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the live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F5DB-6248-43A4-83F4-F103F7FCE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47652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</a:t>
            </a:r>
            <a:r>
              <a:rPr lang="en-US" baseline="0" dirty="0" smtClean="0"/>
              <a:t> the M120 Medical Terminology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5F5DB-6248-43A4-83F4-F103F7FCE9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34889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276600"/>
            <a:ext cx="7848600" cy="19050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algn="l" rotWithShape="0">
                    <a:prstClr val="black">
                      <a:alpha val="13000"/>
                    </a:prstClr>
                  </a:outerShdw>
                </a:effectLst>
                <a:latin typeface="+mj-lt"/>
                <a:cs typeface="Lucida Sans Demibold Roma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7848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537961"/>
            <a:ext cx="3810000" cy="4381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3822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49"/>
            <a:ext cx="9280525" cy="696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97669"/>
            <a:ext cx="7772400" cy="996314"/>
          </a:xfrm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97480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537961"/>
            <a:ext cx="3810000" cy="4381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5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93800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153400" cy="4800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668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224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ipArt Placeholder 6"/>
          <p:cNvSpPr>
            <a:spLocks noGrp="1"/>
          </p:cNvSpPr>
          <p:nvPr>
            <p:ph type="clipArt" sz="quarter" idx="13"/>
          </p:nvPr>
        </p:nvSpPr>
        <p:spPr>
          <a:xfrm>
            <a:off x="5486400" y="2057400"/>
            <a:ext cx="3048000" cy="3200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86400" y="5410200"/>
            <a:ext cx="3048000" cy="365760"/>
          </a:xfrm>
        </p:spPr>
        <p:txBody>
          <a:bodyPr/>
          <a:lstStyle>
            <a:lvl1pPr marL="0" indent="0">
              <a:buFontTx/>
              <a:buNone/>
              <a:defRPr sz="1400" i="1" baseline="0"/>
            </a:lvl1pPr>
            <a:lvl2pPr marL="0" indent="0">
              <a:buFontTx/>
              <a:buNone/>
              <a:defRPr sz="1400" baseline="0"/>
            </a:lvl2pPr>
            <a:lvl3pPr marL="0" indent="0">
              <a:buFontTx/>
              <a:buNone/>
              <a:defRPr sz="1400" baseline="0"/>
            </a:lvl3pPr>
            <a:lvl4pPr marL="0" indent="0">
              <a:buFontTx/>
              <a:buNone/>
              <a:defRPr sz="1400" baseline="0"/>
            </a:lvl4pPr>
            <a:lvl5pPr marL="0" indent="0">
              <a:buFontTx/>
              <a:buNone/>
              <a:defRPr sz="14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 bwMode="auto">
          <a:xfrm>
            <a:off x="381000" y="1295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668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305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85800" y="1371600"/>
            <a:ext cx="78486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668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8334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668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17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4191000" cy="4770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11"/>
          </p:nvPr>
        </p:nvSpPr>
        <p:spPr>
          <a:xfrm>
            <a:off x="4648200" y="1234440"/>
            <a:ext cx="41910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5027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6821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0668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57011"/>
            <a:ext cx="1447800" cy="4381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B5AD86"/>
                </a:solidFill>
              </a:defRPr>
            </a:lvl1pPr>
          </a:lstStyle>
          <a:p>
            <a:fld id="{03A24AB6-673B-4C9E-9BAD-565159EA4989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557011"/>
            <a:ext cx="4953000" cy="43815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5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557010"/>
            <a:ext cx="3810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88F70"/>
                </a:solidFill>
              </a:defRPr>
            </a:lvl1pPr>
          </a:lstStyle>
          <a:p>
            <a:fld id="{4BC25425-4560-48A5-8086-D3F413633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62613E"/>
          </a:solidFill>
          <a:latin typeface="+mj-lt"/>
          <a:ea typeface="ＭＳ Ｐゴシック" charset="0"/>
          <a:cs typeface="Lucida Sans Demibold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2613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2613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2613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2613E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606354"/>
          </a:solidFill>
          <a:latin typeface="+mn-lt"/>
          <a:ea typeface="ＭＳ Ｐゴシック" charset="0"/>
          <a:cs typeface="Lucida Sans 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606354"/>
          </a:solidFill>
          <a:latin typeface="+mn-lt"/>
          <a:ea typeface="ＭＳ Ｐゴシック" charset="0"/>
          <a:cs typeface="Lucida Sans 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606354"/>
          </a:solidFill>
          <a:latin typeface="+mn-lt"/>
          <a:ea typeface="ＭＳ Ｐゴシック" charset="0"/>
          <a:cs typeface="Lucida Sans 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606354"/>
          </a:solidFill>
          <a:latin typeface="+mn-lt"/>
          <a:ea typeface="ＭＳ Ｐゴシック" charset="0"/>
          <a:cs typeface="Lucida Sans 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606354"/>
          </a:solidFill>
          <a:latin typeface="+mn-lt"/>
          <a:ea typeface="ＭＳ Ｐゴシック" charset="0"/>
          <a:cs typeface="Lucida Sans 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t.grelson@rasmusse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rasmusse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mmarly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Library/Learning Center Resources for Faculty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Mid-Quarter Development – May 31, 2013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74869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Templates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You will need to click “New Template”</a:t>
            </a:r>
            <a:endParaRPr lang="en-US" dirty="0"/>
          </a:p>
        </p:txBody>
      </p:sp>
      <p:pic>
        <p:nvPicPr>
          <p:cNvPr id="6" name="Picture 5" descr="Picture 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914400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There are numerous mail merge options that can be utilized in the e-mail templates.  The one you will likely only need to use is “first name”.  This will pre-fill the student’s name on the e-mail you send. </a:t>
            </a:r>
          </a:p>
          <a:p>
            <a:r>
              <a:rPr lang="en-US" dirty="0" smtClean="0"/>
              <a:t>Simply copy the merge code into your e-mail.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New Templates</a:t>
            </a:r>
            <a:endParaRPr lang="en-US" dirty="0"/>
          </a:p>
        </p:txBody>
      </p:sp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4330700"/>
            <a:ext cx="50673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Finally, compose your e-mail.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Time!!</a:t>
            </a:r>
            <a:endParaRPr lang="en-US" dirty="0"/>
          </a:p>
        </p:txBody>
      </p:sp>
      <p:pic>
        <p:nvPicPr>
          <p:cNvPr id="4" name="Picture 3" descr="Picture 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6615617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Laurie would like you to compose your first e-mail.  See the example </a:t>
            </a:r>
            <a:r>
              <a:rPr lang="en-US" dirty="0" err="1" smtClean="0"/>
              <a:t>e</a:t>
            </a:r>
            <a:r>
              <a:rPr lang="en-US" dirty="0" smtClean="0"/>
              <a:t>-mailed to you.</a:t>
            </a:r>
          </a:p>
          <a:p>
            <a:r>
              <a:rPr lang="en-US" dirty="0" smtClean="0"/>
              <a:t>Templates are best when they do not include specific dates, but rather generals (</a:t>
            </a:r>
            <a:r>
              <a:rPr lang="en-US" dirty="0" err="1" smtClean="0"/>
              <a:t>ie</a:t>
            </a:r>
            <a:r>
              <a:rPr lang="en-US" dirty="0" smtClean="0"/>
              <a:t> use the last day to withdraw from a class is Friday of Week 6 </a:t>
            </a:r>
            <a:r>
              <a:rPr lang="en-US" dirty="0" err="1" smtClean="0"/>
              <a:t>vs</a:t>
            </a:r>
            <a:r>
              <a:rPr lang="en-US" dirty="0" smtClean="0"/>
              <a:t> Last day to drop is September 22</a:t>
            </a:r>
            <a:r>
              <a:rPr lang="en-US" baseline="30000" dirty="0" smtClean="0"/>
              <a:t>nd</a:t>
            </a:r>
            <a:r>
              <a:rPr lang="en-US" dirty="0" smtClean="0"/>
              <a:t>).  You can go back and edit templates but it is easier to keep them general.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 your first Q1 E-mail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990600"/>
            <a:ext cx="8382000" cy="5029200"/>
          </a:xfrm>
        </p:spPr>
        <p:txBody>
          <a:bodyPr/>
          <a:lstStyle/>
          <a:p>
            <a:r>
              <a:rPr lang="en-US" sz="2800" dirty="0" smtClean="0"/>
              <a:t>Select Individuals &amp; then “Mass E-mail Individuals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 Mass E-mail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6563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 rot="15024612">
            <a:off x="504496" y="2024591"/>
            <a:ext cx="3048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5024612">
            <a:off x="4981904" y="4920191"/>
            <a:ext cx="3048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Finally, check the options and hit send. </a:t>
            </a:r>
          </a:p>
          <a:p>
            <a:r>
              <a:rPr lang="en-US" dirty="0" smtClean="0"/>
              <a:t>The campus can send up to 1000 messages per day.  If your message doesn’t send because of limit, set a date and time to send. (midnight of the next day)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24714"/>
            <a:ext cx="8458200" cy="303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tab in the online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0308"/>
            <a:ext cx="8504238" cy="561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1219200"/>
            <a:ext cx="6477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52800" y="729996"/>
            <a:ext cx="647700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9756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Resources screen in the online classes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5404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51034" y="2906486"/>
            <a:ext cx="489204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36873" y="4038600"/>
            <a:ext cx="517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22712" y="5600246"/>
            <a:ext cx="517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22713" y="5943600"/>
            <a:ext cx="517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417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990600"/>
            <a:ext cx="8610600" cy="5029200"/>
          </a:xfrm>
        </p:spPr>
        <p:txBody>
          <a:bodyPr/>
          <a:lstStyle/>
          <a:p>
            <a:pPr lvl="0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Use the Rasmussen Library databases for your research! There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are two ways to get to the Rasmussen Library databases: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1.  Click on the 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Resources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tab in your online class.  Then click on 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      Search E-Resources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2.  Login to the Student Portal, click on 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Library Resources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on the    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     left, click on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 E-Resources</a:t>
            </a:r>
          </a:p>
          <a:p>
            <a:pPr lvl="0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We have</a:t>
            </a:r>
            <a:r>
              <a:rPr lang="en-US" sz="2000" b="1" dirty="0">
                <a:solidFill>
                  <a:prstClr val="black"/>
                </a:solidFill>
                <a:ea typeface="+mn-ea"/>
                <a:cs typeface="+mn-cs"/>
              </a:rPr>
              <a:t> 79+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fabulous databases!  They are in alphabetical order (except for the first one).</a:t>
            </a:r>
          </a:p>
          <a:p>
            <a:pPr lvl="0" fontAlgn="auto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Start with these databases:</a:t>
            </a:r>
          </a:p>
          <a:p>
            <a:pPr lvl="0" fontAlgn="auto">
              <a:spcAft>
                <a:spcPts val="0"/>
              </a:spcAft>
            </a:pPr>
            <a:r>
              <a:rPr lang="en-US" sz="2000" b="1" i="1" dirty="0">
                <a:solidFill>
                  <a:prstClr val="black"/>
                </a:solidFill>
                <a:ea typeface="+mn-ea"/>
                <a:cs typeface="+mn-cs"/>
              </a:rPr>
              <a:t>Discovery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 is the first database listed.  It searches EVERYTHING Rasmussen own.</a:t>
            </a:r>
          </a:p>
          <a:p>
            <a:pPr lvl="0" fontAlgn="auto">
              <a:spcAft>
                <a:spcPts val="0"/>
              </a:spcAft>
            </a:pPr>
            <a:r>
              <a:rPr lang="en-US" sz="2000" b="1" i="1" dirty="0" err="1">
                <a:solidFill>
                  <a:prstClr val="black"/>
                </a:solidFill>
                <a:ea typeface="+mn-ea"/>
                <a:cs typeface="+mn-cs"/>
              </a:rPr>
              <a:t>EBSCOhost</a:t>
            </a:r>
            <a:r>
              <a:rPr lang="en-US" sz="20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ea typeface="+mn-ea"/>
                <a:cs typeface="+mn-cs"/>
              </a:rPr>
              <a:t>MegaFILE</a:t>
            </a:r>
            <a:r>
              <a:rPr lang="en-US" sz="2000" b="1" i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- always a great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database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to </a:t>
            </a:r>
            <a:r>
              <a:rPr lang="en-US" sz="2000" dirty="0" smtClean="0">
                <a:solidFill>
                  <a:prstClr val="black"/>
                </a:solidFill>
                <a:ea typeface="+mn-ea"/>
                <a:cs typeface="+mn-cs"/>
              </a:rPr>
              <a:t>start with. </a:t>
            </a: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It searches four of our major databases.</a:t>
            </a:r>
          </a:p>
          <a:p>
            <a:pPr lvl="0" fontAlgn="auto">
              <a:spcAft>
                <a:spcPts val="0"/>
              </a:spcAft>
            </a:pPr>
            <a:r>
              <a:rPr lang="en-US" sz="2200" b="1" dirty="0">
                <a:solidFill>
                  <a:srgbClr val="C00000"/>
                </a:solidFill>
                <a:ea typeface="+mn-ea"/>
                <a:cs typeface="+mn-cs"/>
              </a:rPr>
              <a:t>If you are not finding what you </a:t>
            </a:r>
            <a:r>
              <a:rPr lang="en-US" sz="2200" b="1" dirty="0" smtClean="0">
                <a:solidFill>
                  <a:srgbClr val="C00000"/>
                </a:solidFill>
                <a:ea typeface="+mn-ea"/>
                <a:cs typeface="+mn-cs"/>
              </a:rPr>
              <a:t>need in the databases, use the chat box built into each database to ask questions or 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sz="2200" b="1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ea typeface="+mn-ea"/>
                <a:cs typeface="+mn-cs"/>
              </a:rPr>
              <a:t>    contact </a:t>
            </a:r>
            <a:r>
              <a:rPr lang="en-US" sz="2200" b="1" dirty="0">
                <a:solidFill>
                  <a:srgbClr val="C00000"/>
                </a:solidFill>
                <a:ea typeface="+mn-ea"/>
                <a:cs typeface="+mn-cs"/>
              </a:rPr>
              <a:t>your librarian</a:t>
            </a:r>
            <a:r>
              <a:rPr lang="en-US" sz="2200" b="1" dirty="0" smtClean="0">
                <a:solidFill>
                  <a:srgbClr val="C00000"/>
                </a:solidFill>
                <a:ea typeface="+mn-ea"/>
                <a:cs typeface="+mn-cs"/>
              </a:rPr>
              <a:t>!  </a:t>
            </a:r>
            <a:r>
              <a:rPr lang="en-US" sz="2200" b="1" dirty="0" smtClean="0">
                <a:solidFill>
                  <a:schemeClr val="tx1"/>
                </a:solidFill>
                <a:ea typeface="+mn-ea"/>
                <a:cs typeface="+mn-cs"/>
                <a:hlinkClick r:id="rId3"/>
              </a:rPr>
              <a:t>pat.grelson@rasmussen.edu</a:t>
            </a:r>
            <a:endParaRPr lang="en-US" sz="2200" b="1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en-US" sz="2200" b="1" dirty="0">
              <a:solidFill>
                <a:srgbClr val="C00000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Databases - </a:t>
            </a:r>
            <a:r>
              <a:rPr lang="en-US" sz="2900" dirty="0"/>
              <a:t>C</a:t>
            </a:r>
            <a:r>
              <a:rPr lang="en-US" sz="2900" dirty="0" smtClean="0"/>
              <a:t>omment to send to your students </a:t>
            </a:r>
            <a:br>
              <a:rPr lang="en-US" sz="2900" dirty="0" smtClean="0"/>
            </a:br>
            <a:r>
              <a:rPr lang="en-US" sz="2900" dirty="0"/>
              <a:t> </a:t>
            </a:r>
            <a:r>
              <a:rPr lang="en-US" sz="2900" dirty="0" smtClean="0"/>
              <a:t>                      who are struggling with credible resources </a:t>
            </a: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9265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8011" y="1143000"/>
            <a:ext cx="9014218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382000" y="4315968"/>
            <a:ext cx="740229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17811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Create Groups of Students</a:t>
            </a:r>
          </a:p>
          <a:p>
            <a:pPr lvl="1"/>
            <a:r>
              <a:rPr lang="en-US" dirty="0" smtClean="0"/>
              <a:t>All students in program</a:t>
            </a:r>
          </a:p>
          <a:p>
            <a:pPr lvl="1"/>
            <a:r>
              <a:rPr lang="en-US" dirty="0" smtClean="0"/>
              <a:t>Specific groups (</a:t>
            </a:r>
            <a:r>
              <a:rPr lang="en-US" dirty="0" err="1" smtClean="0"/>
              <a:t>ie</a:t>
            </a:r>
            <a:r>
              <a:rPr lang="en-US" dirty="0" smtClean="0"/>
              <a:t>. acct </a:t>
            </a:r>
            <a:r>
              <a:rPr lang="en-US" dirty="0" err="1" smtClean="0"/>
              <a:t>vs</a:t>
            </a:r>
            <a:r>
              <a:rPr lang="en-US" dirty="0" smtClean="0"/>
              <a:t> business mgmt)</a:t>
            </a:r>
          </a:p>
          <a:p>
            <a:pPr lvl="1"/>
            <a:r>
              <a:rPr lang="en-US" dirty="0" smtClean="0"/>
              <a:t>Q1 Student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E-Mail Templates that can be sent to specific groups.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Student Lists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2999"/>
            <a:ext cx="6934200" cy="47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40986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b="1" dirty="0" smtClean="0">
                <a:solidFill>
                  <a:schemeClr val="tx1"/>
                </a:solidFill>
              </a:rPr>
              <a:t>ANSWERS</a:t>
            </a:r>
          </a:p>
          <a:p>
            <a:r>
              <a:rPr lang="en-US" dirty="0" smtClean="0"/>
              <a:t>Type in </a:t>
            </a:r>
            <a:r>
              <a:rPr lang="en-US" b="1" dirty="0" smtClean="0">
                <a:solidFill>
                  <a:schemeClr val="tx1"/>
                </a:solidFill>
              </a:rPr>
              <a:t>in-text citations</a:t>
            </a:r>
          </a:p>
          <a:p>
            <a:r>
              <a:rPr lang="en-US" dirty="0" smtClean="0"/>
              <a:t>What questions come up? </a:t>
            </a:r>
            <a:endParaRPr lang="en-US" dirty="0"/>
          </a:p>
          <a:p>
            <a:r>
              <a:rPr lang="en-US" dirty="0" smtClean="0"/>
              <a:t>Click on them.  Write down the answer you think will help your students the most.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3700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At </a:t>
            </a: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guides.rasmussen.edu</a:t>
            </a:r>
            <a:r>
              <a:rPr lang="en-US" sz="2800" dirty="0"/>
              <a:t> </a:t>
            </a:r>
            <a:r>
              <a:rPr lang="en-US" sz="2800" dirty="0" smtClean="0"/>
              <a:t> you will find 38 helpful, informative guides.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LLC Guides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9496" y="2133600"/>
            <a:ext cx="6176391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6820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3058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Go to http://guides.rasmussen.edu.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Scroll through the list of topics that the Library/Learning Center team has created guides for.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the “</a:t>
            </a:r>
            <a:r>
              <a:rPr lang="en-US" sz="2800" b="1" dirty="0" smtClean="0"/>
              <a:t>APA </a:t>
            </a:r>
            <a:r>
              <a:rPr lang="en-US" sz="2800" b="1" dirty="0"/>
              <a:t>Citation Online </a:t>
            </a:r>
            <a:r>
              <a:rPr lang="en-US" sz="2800" b="1" dirty="0" smtClean="0"/>
              <a:t>Guide</a:t>
            </a:r>
            <a:r>
              <a:rPr lang="en-US" sz="2800" dirty="0" smtClean="0"/>
              <a:t>” in the list and open it.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Click on the </a:t>
            </a:r>
            <a:r>
              <a:rPr lang="en-US" sz="2800" b="1" dirty="0" smtClean="0"/>
              <a:t>APA Formatting </a:t>
            </a:r>
            <a:r>
              <a:rPr lang="en-US" sz="2800" dirty="0" smtClean="0"/>
              <a:t>tab.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the </a:t>
            </a:r>
            <a:r>
              <a:rPr lang="en-US" sz="2800" b="1" dirty="0" smtClean="0"/>
              <a:t>APA Template in Word 2010 </a:t>
            </a:r>
            <a:r>
              <a:rPr lang="en-US" sz="2800" dirty="0" smtClean="0"/>
              <a:t>and the video that explains how to use the template.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 back to the list of guides and find another guide that interests you.  Write the name of it here: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LLC Guides – You Try!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0557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This website: http</a:t>
            </a:r>
            <a:r>
              <a:rPr lang="en-US" sz="3000" dirty="0">
                <a:solidFill>
                  <a:schemeClr val="tx1"/>
                </a:solidFill>
              </a:rPr>
              <a:t>://guides.rasmussen.edu/apa, it will answer most of your APA questions.  There is an </a:t>
            </a:r>
            <a:r>
              <a:rPr lang="en-US" sz="3000" b="1" dirty="0">
                <a:solidFill>
                  <a:schemeClr val="tx1"/>
                </a:solidFill>
              </a:rPr>
              <a:t>APA template </a:t>
            </a:r>
            <a:r>
              <a:rPr lang="en-US" sz="3000" dirty="0">
                <a:solidFill>
                  <a:schemeClr val="tx1"/>
                </a:solidFill>
              </a:rPr>
              <a:t>located on this website.  Click on the </a:t>
            </a:r>
            <a:r>
              <a:rPr lang="en-US" sz="3000" b="1" dirty="0">
                <a:solidFill>
                  <a:schemeClr val="tx1"/>
                </a:solidFill>
              </a:rPr>
              <a:t>APA Formatting </a:t>
            </a:r>
            <a:r>
              <a:rPr lang="en-US" sz="3000" dirty="0">
                <a:solidFill>
                  <a:schemeClr val="tx1"/>
                </a:solidFill>
              </a:rPr>
              <a:t>tab and then look for the </a:t>
            </a:r>
            <a:r>
              <a:rPr lang="en-US" sz="3000" b="1" dirty="0">
                <a:solidFill>
                  <a:schemeClr val="tx1"/>
                </a:solidFill>
              </a:rPr>
              <a:t>APA Template in Word 2010</a:t>
            </a:r>
            <a:r>
              <a:rPr lang="en-US" sz="3000" dirty="0">
                <a:solidFill>
                  <a:schemeClr val="tx1"/>
                </a:solidFill>
              </a:rPr>
              <a:t>.  Right below the template is a video that shows you how to use the template</a:t>
            </a:r>
            <a:r>
              <a:rPr lang="en-US" sz="3000" dirty="0" smtClean="0">
                <a:solidFill>
                  <a:schemeClr val="tx1"/>
                </a:solidFill>
              </a:rPr>
              <a:t>. Starting your papers from this template will help to eliminate errors.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 encourage you to contact Pat the Librarian with specific APA questions: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pat.grelson@rasmussen.edu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r>
              <a:rPr lang="en-US" sz="3000" dirty="0" smtClean="0"/>
              <a:t>LLC Guides – Comment to send to your students </a:t>
            </a:r>
            <a:br>
              <a:rPr lang="en-US" sz="3000" dirty="0" smtClean="0"/>
            </a:br>
            <a:r>
              <a:rPr lang="en-US" sz="3000" dirty="0"/>
              <a:t> </a:t>
            </a:r>
            <a:r>
              <a:rPr lang="en-US" sz="3000" dirty="0" smtClean="0"/>
              <a:t>                        who are struggling with APA issues.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77708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2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43183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Grammarly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7621" y="1219200"/>
            <a:ext cx="851313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1031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http://www.grammarly.com</a:t>
            </a:r>
            <a:endParaRPr lang="en-US" dirty="0" smtClean="0"/>
          </a:p>
          <a:p>
            <a:r>
              <a:rPr lang="en-US" dirty="0" smtClean="0"/>
              <a:t>Click on Sign Up</a:t>
            </a:r>
          </a:p>
          <a:p>
            <a:r>
              <a:rPr lang="en-US" dirty="0" smtClean="0"/>
              <a:t>Set up your Grammarly account</a:t>
            </a:r>
          </a:p>
          <a:p>
            <a:pPr lvl="2"/>
            <a:r>
              <a:rPr lang="en-US" dirty="0" smtClean="0"/>
              <a:t>Use your Rasmussen email address</a:t>
            </a:r>
          </a:p>
          <a:p>
            <a:pPr lvl="2"/>
            <a:r>
              <a:rPr lang="en-US" dirty="0" smtClean="0"/>
              <a:t>There is NO access code, just leave it blank</a:t>
            </a:r>
          </a:p>
          <a:p>
            <a:pPr marL="571500" indent="-457200"/>
            <a:r>
              <a:rPr lang="en-US" dirty="0" smtClean="0"/>
              <a:t>Upload a paper into Grammarly</a:t>
            </a:r>
          </a:p>
          <a:p>
            <a:pPr marL="571500" indent="-457200"/>
            <a:r>
              <a:rPr lang="en-US" dirty="0" smtClean="0"/>
              <a:t>Click on the drop down menu by your name in the upper right hand corner.  Click on Help.  Find the article about MS Office add-in.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8916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Grammarly is a tool that will help you edit your papers.  You will find it under the Resources tab in your online class.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Please see the Grammarly handouts that I attached to my email.  </a:t>
            </a:r>
            <a:endParaRPr lang="en-US" sz="3000" dirty="0">
              <a:solidFill>
                <a:schemeClr val="tx1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You may also find this webinar on Grammarly to </a:t>
            </a:r>
            <a:r>
              <a:rPr lang="en-US" sz="3000" dirty="0">
                <a:solidFill>
                  <a:schemeClr val="tx1"/>
                </a:solidFill>
              </a:rPr>
              <a:t>be helpful: https://rascolive.wimba.com/launcher.cgi?room=_00_RAS_LLC_WEB_RM_A_2013_0430_1902_03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r>
              <a:rPr lang="en-US" sz="3000" dirty="0" smtClean="0"/>
              <a:t>Grammarly – Comment to send to your students  </a:t>
            </a:r>
            <a:br>
              <a:rPr lang="en-US" sz="3000" dirty="0" smtClean="0"/>
            </a:br>
            <a:r>
              <a:rPr lang="en-US" sz="3000" dirty="0"/>
              <a:t> </a:t>
            </a:r>
            <a:r>
              <a:rPr lang="en-US" sz="3000" dirty="0" smtClean="0"/>
              <a:t>                        who are struggling with writing issues.</a:t>
            </a:r>
            <a:endParaRPr lang="en-US" sz="3000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9623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US" sz="3400" b="1" dirty="0" smtClean="0">
                <a:solidFill>
                  <a:prstClr val="black"/>
                </a:solidFill>
                <a:ea typeface="+mn-ea"/>
                <a:cs typeface="+mn-cs"/>
              </a:rPr>
              <a:t>We are here </a:t>
            </a:r>
            <a:r>
              <a:rPr lang="en-US" sz="3400" b="1" dirty="0">
                <a:solidFill>
                  <a:prstClr val="black"/>
                </a:solidFill>
                <a:ea typeface="+mn-ea"/>
                <a:cs typeface="+mn-cs"/>
              </a:rPr>
              <a:t>to assist </a:t>
            </a:r>
            <a:r>
              <a:rPr lang="en-US" sz="3400" b="1" dirty="0" smtClean="0">
                <a:solidFill>
                  <a:prstClr val="black"/>
                </a:solidFill>
                <a:ea typeface="+mn-ea"/>
                <a:cs typeface="+mn-cs"/>
              </a:rPr>
              <a:t>you and your students!</a:t>
            </a:r>
            <a:endParaRPr lang="en-US" sz="3400" b="1" dirty="0">
              <a:solidFill>
                <a:prstClr val="black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</a:pPr>
            <a:r>
              <a:rPr lang="en-US" sz="3400" b="1" dirty="0" smtClean="0">
                <a:solidFill>
                  <a:srgbClr val="000099"/>
                </a:solidFill>
                <a:ea typeface="+mn-ea"/>
                <a:cs typeface="+mn-cs"/>
              </a:rPr>
              <a:t>Please feel free to send your questions and requests to us.</a:t>
            </a:r>
          </a:p>
          <a:p>
            <a:pPr fontAlgn="auto">
              <a:spcAft>
                <a:spcPts val="0"/>
              </a:spcAft>
            </a:pPr>
            <a:r>
              <a:rPr lang="en-US" sz="3400" b="1" dirty="0" smtClean="0">
                <a:solidFill>
                  <a:prstClr val="black"/>
                </a:solidFill>
                <a:ea typeface="+mn-ea"/>
                <a:cs typeface="+mn-cs"/>
              </a:rPr>
              <a:t>Please share our email addresses with your students.</a:t>
            </a:r>
          </a:p>
          <a:p>
            <a:pPr fontAlgn="auto">
              <a:spcAft>
                <a:spcPts val="0"/>
              </a:spcAft>
            </a:pPr>
            <a:r>
              <a:rPr lang="en-US" sz="3400" b="1" dirty="0" smtClean="0">
                <a:solidFill>
                  <a:srgbClr val="000099"/>
                </a:solidFill>
                <a:ea typeface="+mn-ea"/>
                <a:cs typeface="+mn-cs"/>
              </a:rPr>
              <a:t>Please share the names of your students with us if you would like us to contact them about the resources we have available.</a:t>
            </a:r>
            <a:endParaRPr lang="en-US" sz="3400" dirty="0">
              <a:solidFill>
                <a:srgbClr val="000099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 from Andrew and Pat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903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Select “Individuals from the </a:t>
            </a:r>
            <a:r>
              <a:rPr lang="en-US" dirty="0" err="1" smtClean="0"/>
              <a:t>Salesforce</a:t>
            </a:r>
            <a:r>
              <a:rPr lang="en-US" dirty="0" smtClean="0"/>
              <a:t> Toolbar.</a:t>
            </a:r>
            <a:endParaRPr lang="en-US" dirty="0"/>
          </a:p>
        </p:txBody>
      </p:sp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590800"/>
            <a:ext cx="8466667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next screen is where you select each of your groups.</a:t>
            </a:r>
          </a:p>
          <a:p>
            <a:r>
              <a:rPr lang="en-US" dirty="0" smtClean="0"/>
              <a:t>Click “Create New View”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Groups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124200"/>
            <a:ext cx="7505700" cy="2108200"/>
          </a:xfrm>
          <a:prstGeom prst="rect">
            <a:avLst/>
          </a:prstGeom>
          <a:effectLst>
            <a:glow rad="101600">
              <a:srgbClr val="3366FF">
                <a:alpha val="75000"/>
              </a:srgb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Name your template</a:t>
            </a:r>
          </a:p>
          <a:p>
            <a:r>
              <a:rPr lang="en-US" dirty="0" smtClean="0"/>
              <a:t>Be specific ex. “Spring 2013 Q1 Students”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Groups</a:t>
            </a:r>
            <a:endParaRPr lang="en-US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97" y="2438400"/>
            <a:ext cx="8568503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Groups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tricky part for getting your groups to create correctly involves the use of filters.</a:t>
            </a:r>
            <a:endParaRPr lang="en-US" dirty="0"/>
          </a:p>
        </p:txBody>
      </p:sp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46" y="2209800"/>
            <a:ext cx="8604354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Once you have successfully applied the filter, you will be able to save and view your grouping of students.</a:t>
            </a:r>
          </a:p>
          <a:p>
            <a:r>
              <a:rPr lang="en-US" dirty="0" smtClean="0"/>
              <a:t>You will need to adjust the filter each quarter to accommodate for new students. </a:t>
            </a:r>
          </a:p>
          <a:p>
            <a:r>
              <a:rPr lang="en-US" dirty="0" smtClean="0"/>
              <a:t>Consider a Q1 Full Start E-mail and a </a:t>
            </a:r>
            <a:r>
              <a:rPr lang="en-US" dirty="0" err="1" smtClean="0"/>
              <a:t>MidStart</a:t>
            </a:r>
            <a:r>
              <a:rPr lang="en-US" dirty="0" smtClean="0"/>
              <a:t> E-mail.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Groups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 to Setup located under the dropdown that appears under your name.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Templates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91440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You will have numerous options on this screen.  Select Create or Edit an e-mail template.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Templates</a:t>
            </a:r>
            <a:endParaRPr lang="en-US" dirty="0"/>
          </a:p>
        </p:txBody>
      </p:sp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675" y="2243284"/>
            <a:ext cx="6537325" cy="4614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s2011">
  <a:themeElements>
    <a:clrScheme name="Rasmussen Brand Evolution">
      <a:dk1>
        <a:srgbClr val="272822"/>
      </a:dk1>
      <a:lt1>
        <a:sysClr val="window" lastClr="FFFFFF"/>
      </a:lt1>
      <a:dk2>
        <a:srgbClr val="424027"/>
      </a:dk2>
      <a:lt2>
        <a:srgbClr val="DDD9C7"/>
      </a:lt2>
      <a:accent1>
        <a:srgbClr val="F0B310"/>
      </a:accent1>
      <a:accent2>
        <a:srgbClr val="A93512"/>
      </a:accent2>
      <a:accent3>
        <a:srgbClr val="004812"/>
      </a:accent3>
      <a:accent4>
        <a:srgbClr val="828153"/>
      </a:accent4>
      <a:accent5>
        <a:srgbClr val="B9BE9E"/>
      </a:accent5>
      <a:accent6>
        <a:srgbClr val="93D0D2"/>
      </a:accent6>
      <a:hlink>
        <a:srgbClr val="D06F1A"/>
      </a:hlink>
      <a:folHlink>
        <a:srgbClr val="D9DA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Ras2011</Template>
  <TotalTime>4902</TotalTime>
  <Words>1033</Words>
  <Application>Microsoft Office PowerPoint</Application>
  <PresentationFormat>On-screen Show (4:3)</PresentationFormat>
  <Paragraphs>103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Ras2011</vt:lpstr>
      <vt:lpstr>Library/Learning Center Resources for Faculty</vt:lpstr>
      <vt:lpstr>Salesforce Student Lists</vt:lpstr>
      <vt:lpstr>Creating Groups</vt:lpstr>
      <vt:lpstr>Creating Groups</vt:lpstr>
      <vt:lpstr>Creating Groups</vt:lpstr>
      <vt:lpstr>Creating Groups</vt:lpstr>
      <vt:lpstr>Creating Groups</vt:lpstr>
      <vt:lpstr>Creating Templates</vt:lpstr>
      <vt:lpstr>Creating Templates</vt:lpstr>
      <vt:lpstr>Creating Templates</vt:lpstr>
      <vt:lpstr>Creating New Templates</vt:lpstr>
      <vt:lpstr>Writing Time!!</vt:lpstr>
      <vt:lpstr>Compose your first Q1 E-mail</vt:lpstr>
      <vt:lpstr>Sending a Mass E-mail</vt:lpstr>
      <vt:lpstr>Send!</vt:lpstr>
      <vt:lpstr>Resources tab in the online classes</vt:lpstr>
      <vt:lpstr>Resources screen in the online classes</vt:lpstr>
      <vt:lpstr>Databases - Comment to send to your students                         who are struggling with credible resources </vt:lpstr>
      <vt:lpstr>ANSWERS</vt:lpstr>
      <vt:lpstr>ANSWERS</vt:lpstr>
      <vt:lpstr>You Try!</vt:lpstr>
      <vt:lpstr>LLC Guides</vt:lpstr>
      <vt:lpstr>LLC Guides – You Try!</vt:lpstr>
      <vt:lpstr>LLC Guides – Comment to send to your students                           who are struggling with APA issues.</vt:lpstr>
      <vt:lpstr>Grammarly</vt:lpstr>
      <vt:lpstr>Grammarly</vt:lpstr>
      <vt:lpstr>You Try!</vt:lpstr>
      <vt:lpstr>Grammarly – Comment to send to your students                            who are struggling with writing issues.</vt:lpstr>
      <vt:lpstr>Assistance from Andrew and Pat</vt:lpstr>
    </vt:vector>
  </TitlesOfParts>
  <Company>Rasmussen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</dc:title>
  <dc:creator>Jeneen.LaSee-Willemssen</dc:creator>
  <cp:lastModifiedBy>Andrew Burklund</cp:lastModifiedBy>
  <cp:revision>67</cp:revision>
  <cp:lastPrinted>2013-04-29T16:18:53Z</cp:lastPrinted>
  <dcterms:created xsi:type="dcterms:W3CDTF">2013-05-31T02:27:02Z</dcterms:created>
  <dcterms:modified xsi:type="dcterms:W3CDTF">2013-05-31T14:15:04Z</dcterms:modified>
</cp:coreProperties>
</file>